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8" r:id="rId2"/>
    <p:sldId id="279" r:id="rId3"/>
    <p:sldId id="280" r:id="rId4"/>
    <p:sldId id="293" r:id="rId5"/>
    <p:sldId id="292" r:id="rId6"/>
    <p:sldId id="294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81" r:id="rId17"/>
    <p:sldId id="29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39" autoAdjust="0"/>
  </p:normalViewPr>
  <p:slideViewPr>
    <p:cSldViewPr snapToGrid="0">
      <p:cViewPr varScale="1">
        <p:scale>
          <a:sx n="66" d="100"/>
          <a:sy n="66" d="100"/>
        </p:scale>
        <p:origin x="-25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393FF-1614-4E30-BB80-22F6D63B0E0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9B18CD1-277F-4B8C-AA1C-40E416DF024B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это вид деятельности  в условиях ситуаций, направленных на воссоздание и усвоение общественного опыта, в котором складывается и совершенствуется самоуправление поведением.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FCAB7-8949-4EB8-A807-ACEEE246A403}" type="parTrans" cxnId="{52829FB4-BECD-4501-9D50-ACE04A650268}">
      <dgm:prSet/>
      <dgm:spPr/>
      <dgm:t>
        <a:bodyPr/>
        <a:lstStyle/>
        <a:p>
          <a:endParaRPr lang="ru-RU"/>
        </a:p>
      </dgm:t>
    </dgm:pt>
    <dgm:pt modelId="{1F6CC6F6-9FD7-4F9D-99AF-1ABB7751292A}" type="sibTrans" cxnId="{52829FB4-BECD-4501-9D50-ACE04A650268}">
      <dgm:prSet/>
      <dgm:spPr/>
      <dgm:t>
        <a:bodyPr/>
        <a:lstStyle/>
        <a:p>
          <a:endParaRPr lang="ru-RU"/>
        </a:p>
      </dgm:t>
    </dgm:pt>
    <dgm:pt modelId="{C382FB40-B43C-4C29-BCBA-7228FD7FFA74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 технология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–определенная последовательность действий педагога по разработке этапов и осуществлению игровой деятельности.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45DDC-6EB1-4C80-83FB-13BFE6A434AB}" type="parTrans" cxnId="{5FBC7D02-B5D1-4E00-8D36-C659DDC10CC7}">
      <dgm:prSet/>
      <dgm:spPr/>
      <dgm:t>
        <a:bodyPr/>
        <a:lstStyle/>
        <a:p>
          <a:endParaRPr lang="ru-RU"/>
        </a:p>
      </dgm:t>
    </dgm:pt>
    <dgm:pt modelId="{2C3594E0-255E-4D5F-960E-43973ADF56AC}" type="sibTrans" cxnId="{5FBC7D02-B5D1-4E00-8D36-C659DDC10CC7}">
      <dgm:prSet/>
      <dgm:spPr/>
      <dgm:t>
        <a:bodyPr/>
        <a:lstStyle/>
        <a:p>
          <a:endParaRPr lang="ru-RU"/>
        </a:p>
      </dgm:t>
    </dgm:pt>
    <dgm:pt modelId="{3520046C-23FC-4AFB-995A-F515FCE8DFA6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Педагогическая игра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обладает существенным признаком - четко поставленной целью обучения и соответствующим ей педагогическим результатом, которые могут быть обоснованы, выделены в явном виде и характеризуются учебно-познавательной направленностью.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C114BA-0F81-4C5C-AAF6-6F32737BC7A3}" type="sibTrans" cxnId="{F91E89DA-A044-40F0-B09A-A3706B016C6F}">
      <dgm:prSet/>
      <dgm:spPr/>
      <dgm:t>
        <a:bodyPr/>
        <a:lstStyle/>
        <a:p>
          <a:endParaRPr lang="ru-RU"/>
        </a:p>
      </dgm:t>
    </dgm:pt>
    <dgm:pt modelId="{239657F1-EA17-4AD9-8042-3BA1AF201960}" type="parTrans" cxnId="{F91E89DA-A044-40F0-B09A-A3706B016C6F}">
      <dgm:prSet/>
      <dgm:spPr/>
      <dgm:t>
        <a:bodyPr/>
        <a:lstStyle/>
        <a:p>
          <a:endParaRPr lang="ru-RU"/>
        </a:p>
      </dgm:t>
    </dgm:pt>
    <dgm:pt modelId="{7ADE1D38-81C9-43C4-BDF9-D5F30BB933D8}" type="pres">
      <dgm:prSet presAssocID="{001393FF-1614-4E30-BB80-22F6D63B0E0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1B346D-5B53-45AC-A562-1FB3DE511F3C}" type="pres">
      <dgm:prSet presAssocID="{A9B18CD1-277F-4B8C-AA1C-40E416DF024B}" presName="circle1" presStyleLbl="node1" presStyleIdx="0" presStyleCnt="3" custScaleY="91019"/>
      <dgm:spPr/>
      <dgm:t>
        <a:bodyPr/>
        <a:lstStyle/>
        <a:p>
          <a:endParaRPr lang="ru-RU"/>
        </a:p>
      </dgm:t>
    </dgm:pt>
    <dgm:pt modelId="{38036E81-C48B-4B45-94BE-D1FF884A96EE}" type="pres">
      <dgm:prSet presAssocID="{A9B18CD1-277F-4B8C-AA1C-40E416DF024B}" presName="space" presStyleCnt="0"/>
      <dgm:spPr/>
      <dgm:t>
        <a:bodyPr/>
        <a:lstStyle/>
        <a:p>
          <a:endParaRPr lang="ru-RU"/>
        </a:p>
      </dgm:t>
    </dgm:pt>
    <dgm:pt modelId="{24908EE9-8CF4-4BC5-8CE8-958BF7497573}" type="pres">
      <dgm:prSet presAssocID="{A9B18CD1-277F-4B8C-AA1C-40E416DF024B}" presName="rect1" presStyleLbl="alignAcc1" presStyleIdx="0" presStyleCnt="3" custScaleY="100000" custLinFactNeighborX="408" custLinFactNeighborY="1094"/>
      <dgm:spPr/>
      <dgm:t>
        <a:bodyPr/>
        <a:lstStyle/>
        <a:p>
          <a:endParaRPr lang="ru-RU"/>
        </a:p>
      </dgm:t>
    </dgm:pt>
    <dgm:pt modelId="{1F48FF76-009E-40F6-92CE-007ED1CED696}" type="pres">
      <dgm:prSet presAssocID="{3520046C-23FC-4AFB-995A-F515FCE8DFA6}" presName="vertSpace2" presStyleLbl="node1" presStyleIdx="0" presStyleCnt="3"/>
      <dgm:spPr/>
      <dgm:t>
        <a:bodyPr/>
        <a:lstStyle/>
        <a:p>
          <a:endParaRPr lang="ru-RU"/>
        </a:p>
      </dgm:t>
    </dgm:pt>
    <dgm:pt modelId="{7C9627E4-6004-4041-830D-56612DE00D8E}" type="pres">
      <dgm:prSet presAssocID="{3520046C-23FC-4AFB-995A-F515FCE8DFA6}" presName="circle2" presStyleLbl="node1" presStyleIdx="1" presStyleCnt="3" custScaleY="90968"/>
      <dgm:spPr/>
      <dgm:t>
        <a:bodyPr/>
        <a:lstStyle/>
        <a:p>
          <a:endParaRPr lang="ru-RU"/>
        </a:p>
      </dgm:t>
    </dgm:pt>
    <dgm:pt modelId="{41777202-E29F-4231-8532-15CE53841508}" type="pres">
      <dgm:prSet presAssocID="{3520046C-23FC-4AFB-995A-F515FCE8DFA6}" presName="rect2" presStyleLbl="alignAcc1" presStyleIdx="1" presStyleCnt="3"/>
      <dgm:spPr/>
      <dgm:t>
        <a:bodyPr/>
        <a:lstStyle/>
        <a:p>
          <a:endParaRPr lang="ru-RU"/>
        </a:p>
      </dgm:t>
    </dgm:pt>
    <dgm:pt modelId="{51F0E22F-46F8-4321-BCE3-B0EFE9AE113F}" type="pres">
      <dgm:prSet presAssocID="{C382FB40-B43C-4C29-BCBA-7228FD7FFA74}" presName="vertSpace3" presStyleLbl="node1" presStyleIdx="1" presStyleCnt="3"/>
      <dgm:spPr/>
      <dgm:t>
        <a:bodyPr/>
        <a:lstStyle/>
        <a:p>
          <a:endParaRPr lang="ru-RU"/>
        </a:p>
      </dgm:t>
    </dgm:pt>
    <dgm:pt modelId="{A404134A-3D44-4618-B0BB-1428AB6CA79A}" type="pres">
      <dgm:prSet presAssocID="{C382FB40-B43C-4C29-BCBA-7228FD7FFA74}" presName="circle3" presStyleLbl="node1" presStyleIdx="2" presStyleCnt="3"/>
      <dgm:spPr/>
      <dgm:t>
        <a:bodyPr/>
        <a:lstStyle/>
        <a:p>
          <a:endParaRPr lang="ru-RU"/>
        </a:p>
      </dgm:t>
    </dgm:pt>
    <dgm:pt modelId="{69784A61-993F-4ABF-B952-5FEC3A29741D}" type="pres">
      <dgm:prSet presAssocID="{C382FB40-B43C-4C29-BCBA-7228FD7FFA74}" presName="rect3" presStyleLbl="alignAcc1" presStyleIdx="2" presStyleCnt="3" custScaleY="99236" custLinFactNeighborX="161" custLinFactNeighborY="261"/>
      <dgm:spPr/>
      <dgm:t>
        <a:bodyPr/>
        <a:lstStyle/>
        <a:p>
          <a:endParaRPr lang="ru-RU"/>
        </a:p>
      </dgm:t>
    </dgm:pt>
    <dgm:pt modelId="{39A5B2EF-3A9B-47B5-A67E-4DEB284F7C71}" type="pres">
      <dgm:prSet presAssocID="{A9B18CD1-277F-4B8C-AA1C-40E416DF024B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3B3AE-9DA1-4D4A-94ED-D503C601F0C5}" type="pres">
      <dgm:prSet presAssocID="{3520046C-23FC-4AFB-995A-F515FCE8DFA6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4DEDB-6D4A-41C5-A0A0-6F075D0C059A}" type="pres">
      <dgm:prSet presAssocID="{C382FB40-B43C-4C29-BCBA-7228FD7FFA7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BC7D02-B5D1-4E00-8D36-C659DDC10CC7}" srcId="{001393FF-1614-4E30-BB80-22F6D63B0E07}" destId="{C382FB40-B43C-4C29-BCBA-7228FD7FFA74}" srcOrd="2" destOrd="0" parTransId="{01B45DDC-6EB1-4C80-83FB-13BFE6A434AB}" sibTransId="{2C3594E0-255E-4D5F-960E-43973ADF56AC}"/>
    <dgm:cxn modelId="{DC787EE3-7835-4DF3-8649-5AEE992888B2}" type="presOf" srcId="{001393FF-1614-4E30-BB80-22F6D63B0E07}" destId="{7ADE1D38-81C9-43C4-BDF9-D5F30BB933D8}" srcOrd="0" destOrd="0" presId="urn:microsoft.com/office/officeart/2005/8/layout/target3"/>
    <dgm:cxn modelId="{8B4F1590-6967-487A-8615-A50695FDFBD0}" type="presOf" srcId="{C382FB40-B43C-4C29-BCBA-7228FD7FFA74}" destId="{69784A61-993F-4ABF-B952-5FEC3A29741D}" srcOrd="0" destOrd="0" presId="urn:microsoft.com/office/officeart/2005/8/layout/target3"/>
    <dgm:cxn modelId="{4E07FB6D-6894-46D1-A681-FC499BF4162C}" type="presOf" srcId="{A9B18CD1-277F-4B8C-AA1C-40E416DF024B}" destId="{39A5B2EF-3A9B-47B5-A67E-4DEB284F7C71}" srcOrd="1" destOrd="0" presId="urn:microsoft.com/office/officeart/2005/8/layout/target3"/>
    <dgm:cxn modelId="{52829FB4-BECD-4501-9D50-ACE04A650268}" srcId="{001393FF-1614-4E30-BB80-22F6D63B0E07}" destId="{A9B18CD1-277F-4B8C-AA1C-40E416DF024B}" srcOrd="0" destOrd="0" parTransId="{F2AFCAB7-8949-4EB8-A807-ACEEE246A403}" sibTransId="{1F6CC6F6-9FD7-4F9D-99AF-1ABB7751292A}"/>
    <dgm:cxn modelId="{4D44C295-86E8-4952-B15C-BBFB4EE79728}" type="presOf" srcId="{3520046C-23FC-4AFB-995A-F515FCE8DFA6}" destId="{2763B3AE-9DA1-4D4A-94ED-D503C601F0C5}" srcOrd="1" destOrd="0" presId="urn:microsoft.com/office/officeart/2005/8/layout/target3"/>
    <dgm:cxn modelId="{F91E89DA-A044-40F0-B09A-A3706B016C6F}" srcId="{001393FF-1614-4E30-BB80-22F6D63B0E07}" destId="{3520046C-23FC-4AFB-995A-F515FCE8DFA6}" srcOrd="1" destOrd="0" parTransId="{239657F1-EA17-4AD9-8042-3BA1AF201960}" sibTransId="{EFC114BA-0F81-4C5C-AAF6-6F32737BC7A3}"/>
    <dgm:cxn modelId="{A4731C3C-3CA1-47A6-9E92-1A7864D5B381}" type="presOf" srcId="{C382FB40-B43C-4C29-BCBA-7228FD7FFA74}" destId="{7F94DEDB-6D4A-41C5-A0A0-6F075D0C059A}" srcOrd="1" destOrd="0" presId="urn:microsoft.com/office/officeart/2005/8/layout/target3"/>
    <dgm:cxn modelId="{FDFAB63A-CD08-48B0-A1FB-C4D10A590844}" type="presOf" srcId="{3520046C-23FC-4AFB-995A-F515FCE8DFA6}" destId="{41777202-E29F-4231-8532-15CE53841508}" srcOrd="0" destOrd="0" presId="urn:microsoft.com/office/officeart/2005/8/layout/target3"/>
    <dgm:cxn modelId="{EF1A1746-1F43-49E1-8C08-68876B30418F}" type="presOf" srcId="{A9B18CD1-277F-4B8C-AA1C-40E416DF024B}" destId="{24908EE9-8CF4-4BC5-8CE8-958BF7497573}" srcOrd="0" destOrd="0" presId="urn:microsoft.com/office/officeart/2005/8/layout/target3"/>
    <dgm:cxn modelId="{68683D78-F6E7-4D0C-A6CD-AA36C4C9D5E1}" type="presParOf" srcId="{7ADE1D38-81C9-43C4-BDF9-D5F30BB933D8}" destId="{2B1B346D-5B53-45AC-A562-1FB3DE511F3C}" srcOrd="0" destOrd="0" presId="urn:microsoft.com/office/officeart/2005/8/layout/target3"/>
    <dgm:cxn modelId="{2D5F072F-25EE-409D-9838-57FF8C47F3BD}" type="presParOf" srcId="{7ADE1D38-81C9-43C4-BDF9-D5F30BB933D8}" destId="{38036E81-C48B-4B45-94BE-D1FF884A96EE}" srcOrd="1" destOrd="0" presId="urn:microsoft.com/office/officeart/2005/8/layout/target3"/>
    <dgm:cxn modelId="{1DBAC1D1-CB44-4678-9006-4E4CD33CB83D}" type="presParOf" srcId="{7ADE1D38-81C9-43C4-BDF9-D5F30BB933D8}" destId="{24908EE9-8CF4-4BC5-8CE8-958BF7497573}" srcOrd="2" destOrd="0" presId="urn:microsoft.com/office/officeart/2005/8/layout/target3"/>
    <dgm:cxn modelId="{73F647E3-477E-48AD-9579-D466513F6B0C}" type="presParOf" srcId="{7ADE1D38-81C9-43C4-BDF9-D5F30BB933D8}" destId="{1F48FF76-009E-40F6-92CE-007ED1CED696}" srcOrd="3" destOrd="0" presId="urn:microsoft.com/office/officeart/2005/8/layout/target3"/>
    <dgm:cxn modelId="{9FD67FBD-9F70-4AF4-8BEB-3C225BACEEB0}" type="presParOf" srcId="{7ADE1D38-81C9-43C4-BDF9-D5F30BB933D8}" destId="{7C9627E4-6004-4041-830D-56612DE00D8E}" srcOrd="4" destOrd="0" presId="urn:microsoft.com/office/officeart/2005/8/layout/target3"/>
    <dgm:cxn modelId="{E6FB2884-63F6-4CF1-8C61-8ACBCDB4E8F0}" type="presParOf" srcId="{7ADE1D38-81C9-43C4-BDF9-D5F30BB933D8}" destId="{41777202-E29F-4231-8532-15CE53841508}" srcOrd="5" destOrd="0" presId="urn:microsoft.com/office/officeart/2005/8/layout/target3"/>
    <dgm:cxn modelId="{2C3120A9-8CEE-4BF6-9225-4F671A85FD18}" type="presParOf" srcId="{7ADE1D38-81C9-43C4-BDF9-D5F30BB933D8}" destId="{51F0E22F-46F8-4321-BCE3-B0EFE9AE113F}" srcOrd="6" destOrd="0" presId="urn:microsoft.com/office/officeart/2005/8/layout/target3"/>
    <dgm:cxn modelId="{2235A621-B8DE-4701-9807-E237D0C050EC}" type="presParOf" srcId="{7ADE1D38-81C9-43C4-BDF9-D5F30BB933D8}" destId="{A404134A-3D44-4618-B0BB-1428AB6CA79A}" srcOrd="7" destOrd="0" presId="urn:microsoft.com/office/officeart/2005/8/layout/target3"/>
    <dgm:cxn modelId="{99C63450-3555-43BB-95A7-AFFAFEABA93E}" type="presParOf" srcId="{7ADE1D38-81C9-43C4-BDF9-D5F30BB933D8}" destId="{69784A61-993F-4ABF-B952-5FEC3A29741D}" srcOrd="8" destOrd="0" presId="urn:microsoft.com/office/officeart/2005/8/layout/target3"/>
    <dgm:cxn modelId="{F56E285C-7A87-4F2E-BD93-C105128EDE5F}" type="presParOf" srcId="{7ADE1D38-81C9-43C4-BDF9-D5F30BB933D8}" destId="{39A5B2EF-3A9B-47B5-A67E-4DEB284F7C71}" srcOrd="9" destOrd="0" presId="urn:microsoft.com/office/officeart/2005/8/layout/target3"/>
    <dgm:cxn modelId="{DD9BCD92-D13F-4455-944D-CE28D2318C2A}" type="presParOf" srcId="{7ADE1D38-81C9-43C4-BDF9-D5F30BB933D8}" destId="{2763B3AE-9DA1-4D4A-94ED-D503C601F0C5}" srcOrd="10" destOrd="0" presId="urn:microsoft.com/office/officeart/2005/8/layout/target3"/>
    <dgm:cxn modelId="{BB3E663B-FF25-4165-93F2-C133EDC8C7B8}" type="presParOf" srcId="{7ADE1D38-81C9-43C4-BDF9-D5F30BB933D8}" destId="{7F94DEDB-6D4A-41C5-A0A0-6F075D0C059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FB3A18-E3A9-4276-8F57-F6E9A03BDE9F}" type="doc">
      <dgm:prSet loTypeId="urn:microsoft.com/office/officeart/2005/8/layout/radial3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FE522-549A-4A02-8C62-B1B7FA009F7F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3E7F7-6B18-4081-AFEE-DD1C21D02818}" type="parTrans" cxnId="{BB30920F-85B6-4DD0-A600-4854F91E5213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350D8E-549D-46CD-B77B-3CA13EB67439}" type="sibTrans" cxnId="{BB30920F-85B6-4DD0-A600-4854F91E5213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76D883-0108-462C-8AB6-3379856BB286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F49504-2B4E-48ED-939C-ABEDF6B0ABF4}" type="parTrans" cxnId="{3A612348-2745-46E3-922C-8B1E523578E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016C5-BDDD-45D9-859D-381D8E75ED48}" type="sibTrans" cxnId="{3A612348-2745-46E3-922C-8B1E523578ED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36BB3-5D48-4990-8F0A-086262C559D7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457B5-EA89-4055-9E43-2B3C5D60277F}" type="parTrans" cxnId="{2F3BF782-4395-4B4B-A125-24FF473789DF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5F96B-0AC9-4E72-B7BA-B3C07542BDE2}" type="sibTrans" cxnId="{2F3BF782-4395-4B4B-A125-24FF473789DF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17884B-7924-42A8-9301-310FE2718285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A7F9B-0092-4BC0-BF73-B98A607C5EEB}" type="parTrans" cxnId="{29A77B74-CA10-4528-A0BF-D5ED9382A80A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F8E7B-C2EF-418E-84AC-9B0C283409BE}" type="sibTrans" cxnId="{29A77B74-CA10-4528-A0BF-D5ED9382A80A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77FE2-4829-47A1-8579-60ABAF780C44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DC0B8-7481-443C-BC6F-C870D44C0F4A}" type="parTrans" cxnId="{65B4C314-3E5A-4353-B3A1-149B53D52DC0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85A00-F4A8-46AD-AF4A-0E5292B5E986}" type="sibTrans" cxnId="{65B4C314-3E5A-4353-B3A1-149B53D52DC0}">
      <dgm:prSet/>
      <dgm:spPr/>
      <dgm:t>
        <a:bodyPr/>
        <a:lstStyle/>
        <a:p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2BF03-134D-46EC-B694-AC5882DCC7FA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7E120-5ABB-402A-BABA-E4E7D5E394C4}" type="parTrans" cxnId="{55D43EDE-97CD-49AA-AF12-041D8C269575}">
      <dgm:prSet/>
      <dgm:spPr/>
      <dgm:t>
        <a:bodyPr/>
        <a:lstStyle/>
        <a:p>
          <a:endParaRPr lang="ru-RU" b="1"/>
        </a:p>
      </dgm:t>
    </dgm:pt>
    <dgm:pt modelId="{65D2258F-7C52-43E8-A317-AEF6CD783D74}" type="sibTrans" cxnId="{55D43EDE-97CD-49AA-AF12-041D8C269575}">
      <dgm:prSet/>
      <dgm:spPr/>
      <dgm:t>
        <a:bodyPr/>
        <a:lstStyle/>
        <a:p>
          <a:endParaRPr lang="ru-RU" b="1"/>
        </a:p>
      </dgm:t>
    </dgm:pt>
    <dgm:pt modelId="{8FF35B30-B217-4A48-92ED-B51563412618}" type="pres">
      <dgm:prSet presAssocID="{4AFB3A18-E3A9-4276-8F57-F6E9A03BDE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76B6D7-EAEB-4A28-9C5E-2F5F5AD60ECB}" type="pres">
      <dgm:prSet presAssocID="{4AFB3A18-E3A9-4276-8F57-F6E9A03BDE9F}" presName="radial" presStyleCnt="0">
        <dgm:presLayoutVars>
          <dgm:animLvl val="ctr"/>
        </dgm:presLayoutVars>
      </dgm:prSet>
      <dgm:spPr/>
    </dgm:pt>
    <dgm:pt modelId="{ACDC6DDB-3E65-475F-A514-38F8FDD336BE}" type="pres">
      <dgm:prSet presAssocID="{8B3FE522-549A-4A02-8C62-B1B7FA009F7F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CF562A7F-E3A7-41F8-95B5-3D0149B4694A}" type="pres">
      <dgm:prSet presAssocID="{EC76D883-0108-462C-8AB6-3379856BB286}" presName="node" presStyleLbl="vennNode1" presStyleIdx="1" presStyleCnt="6" custScaleX="137284" custScaleY="122476" custRadScaleRad="96914" custRadScaleInc="-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A9E43-79DD-4710-859B-85CA7617B87A}" type="pres">
      <dgm:prSet presAssocID="{7E836BB3-5D48-4990-8F0A-086262C559D7}" presName="node" presStyleLbl="vennNode1" presStyleIdx="2" presStyleCnt="6" custScaleX="115840" custScaleY="117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EA519-37B2-459F-B0F7-EAD0D566686F}" type="pres">
      <dgm:prSet presAssocID="{2817884B-7924-42A8-9301-310FE2718285}" presName="node" presStyleLbl="vennNode1" presStyleIdx="3" presStyleCnt="6" custScaleX="134171" custScaleY="126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539CF-E81F-4AA4-9331-43296FECD784}" type="pres">
      <dgm:prSet presAssocID="{4422BF03-134D-46EC-B694-AC5882DCC7FA}" presName="node" presStyleLbl="vennNode1" presStyleIdx="4" presStyleCnt="6" custScaleX="134171" custScaleY="126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12059-0A11-4620-A04B-7D5E790AD2F6}" type="pres">
      <dgm:prSet presAssocID="{60D77FE2-4829-47A1-8579-60ABAF780C44}" presName="node" presStyleLbl="vennNode1" presStyleIdx="5" presStyleCnt="6" custScaleX="122606" custScaleY="118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0D33D6-27DB-429E-AB74-2A056FEC0CE3}" type="presOf" srcId="{7E836BB3-5D48-4990-8F0A-086262C559D7}" destId="{7DAA9E43-79DD-4710-859B-85CA7617B87A}" srcOrd="0" destOrd="0" presId="urn:microsoft.com/office/officeart/2005/8/layout/radial3"/>
    <dgm:cxn modelId="{55D43EDE-97CD-49AA-AF12-041D8C269575}" srcId="{8B3FE522-549A-4A02-8C62-B1B7FA009F7F}" destId="{4422BF03-134D-46EC-B694-AC5882DCC7FA}" srcOrd="3" destOrd="0" parTransId="{58C7E120-5ABB-402A-BABA-E4E7D5E394C4}" sibTransId="{65D2258F-7C52-43E8-A317-AEF6CD783D74}"/>
    <dgm:cxn modelId="{BB30920F-85B6-4DD0-A600-4854F91E5213}" srcId="{4AFB3A18-E3A9-4276-8F57-F6E9A03BDE9F}" destId="{8B3FE522-549A-4A02-8C62-B1B7FA009F7F}" srcOrd="0" destOrd="0" parTransId="{8343E7F7-6B18-4081-AFEE-DD1C21D02818}" sibTransId="{EA350D8E-549D-46CD-B77B-3CA13EB67439}"/>
    <dgm:cxn modelId="{3A612348-2745-46E3-922C-8B1E523578ED}" srcId="{8B3FE522-549A-4A02-8C62-B1B7FA009F7F}" destId="{EC76D883-0108-462C-8AB6-3379856BB286}" srcOrd="0" destOrd="0" parTransId="{4CF49504-2B4E-48ED-939C-ABEDF6B0ABF4}" sibTransId="{5AD016C5-BDDD-45D9-859D-381D8E75ED48}"/>
    <dgm:cxn modelId="{2F3BF782-4395-4B4B-A125-24FF473789DF}" srcId="{8B3FE522-549A-4A02-8C62-B1B7FA009F7F}" destId="{7E836BB3-5D48-4990-8F0A-086262C559D7}" srcOrd="1" destOrd="0" parTransId="{66E457B5-EA89-4055-9E43-2B3C5D60277F}" sibTransId="{B8C5F96B-0AC9-4E72-B7BA-B3C07542BDE2}"/>
    <dgm:cxn modelId="{29AD852D-43D0-4608-89C5-8FC2661E4C1D}" type="presOf" srcId="{4422BF03-134D-46EC-B694-AC5882DCC7FA}" destId="{306539CF-E81F-4AA4-9331-43296FECD784}" srcOrd="0" destOrd="0" presId="urn:microsoft.com/office/officeart/2005/8/layout/radial3"/>
    <dgm:cxn modelId="{65B4C314-3E5A-4353-B3A1-149B53D52DC0}" srcId="{8B3FE522-549A-4A02-8C62-B1B7FA009F7F}" destId="{60D77FE2-4829-47A1-8579-60ABAF780C44}" srcOrd="4" destOrd="0" parTransId="{212DC0B8-7481-443C-BC6F-C870D44C0F4A}" sibTransId="{94885A00-F4A8-46AD-AF4A-0E5292B5E986}"/>
    <dgm:cxn modelId="{D6A137D0-F1CE-414F-A7DA-A8C347B6CA79}" type="presOf" srcId="{8B3FE522-549A-4A02-8C62-B1B7FA009F7F}" destId="{ACDC6DDB-3E65-475F-A514-38F8FDD336BE}" srcOrd="0" destOrd="0" presId="urn:microsoft.com/office/officeart/2005/8/layout/radial3"/>
    <dgm:cxn modelId="{540F121B-F085-411D-8599-BB1829BEC57E}" type="presOf" srcId="{2817884B-7924-42A8-9301-310FE2718285}" destId="{FCFEA519-37B2-459F-B0F7-EAD0D566686F}" srcOrd="0" destOrd="0" presId="urn:microsoft.com/office/officeart/2005/8/layout/radial3"/>
    <dgm:cxn modelId="{7972B9E3-ECC3-42FB-A37A-EE485638923F}" type="presOf" srcId="{4AFB3A18-E3A9-4276-8F57-F6E9A03BDE9F}" destId="{8FF35B30-B217-4A48-92ED-B51563412618}" srcOrd="0" destOrd="0" presId="urn:microsoft.com/office/officeart/2005/8/layout/radial3"/>
    <dgm:cxn modelId="{0CC96705-C94D-47D0-AA7D-0CE2526EF48E}" type="presOf" srcId="{60D77FE2-4829-47A1-8579-60ABAF780C44}" destId="{91412059-0A11-4620-A04B-7D5E790AD2F6}" srcOrd="0" destOrd="0" presId="urn:microsoft.com/office/officeart/2005/8/layout/radial3"/>
    <dgm:cxn modelId="{770FB0F8-3AB6-4960-A27E-FEDA10FF4A47}" type="presOf" srcId="{EC76D883-0108-462C-8AB6-3379856BB286}" destId="{CF562A7F-E3A7-41F8-95B5-3D0149B4694A}" srcOrd="0" destOrd="0" presId="urn:microsoft.com/office/officeart/2005/8/layout/radial3"/>
    <dgm:cxn modelId="{29A77B74-CA10-4528-A0BF-D5ED9382A80A}" srcId="{8B3FE522-549A-4A02-8C62-B1B7FA009F7F}" destId="{2817884B-7924-42A8-9301-310FE2718285}" srcOrd="2" destOrd="0" parTransId="{260A7F9B-0092-4BC0-BF73-B98A607C5EEB}" sibTransId="{024F8E7B-C2EF-418E-84AC-9B0C283409BE}"/>
    <dgm:cxn modelId="{8002DEA9-6499-403C-9570-D76D57128C4F}" type="presParOf" srcId="{8FF35B30-B217-4A48-92ED-B51563412618}" destId="{5976B6D7-EAEB-4A28-9C5E-2F5F5AD60ECB}" srcOrd="0" destOrd="0" presId="urn:microsoft.com/office/officeart/2005/8/layout/radial3"/>
    <dgm:cxn modelId="{8C61548B-761D-4B1C-B949-F708CE413D6C}" type="presParOf" srcId="{5976B6D7-EAEB-4A28-9C5E-2F5F5AD60ECB}" destId="{ACDC6DDB-3E65-475F-A514-38F8FDD336BE}" srcOrd="0" destOrd="0" presId="urn:microsoft.com/office/officeart/2005/8/layout/radial3"/>
    <dgm:cxn modelId="{34E058D0-E65F-489E-84FF-6F6A40B85B95}" type="presParOf" srcId="{5976B6D7-EAEB-4A28-9C5E-2F5F5AD60ECB}" destId="{CF562A7F-E3A7-41F8-95B5-3D0149B4694A}" srcOrd="1" destOrd="0" presId="urn:microsoft.com/office/officeart/2005/8/layout/radial3"/>
    <dgm:cxn modelId="{D7F5F2FE-6A65-401F-98EA-405168276045}" type="presParOf" srcId="{5976B6D7-EAEB-4A28-9C5E-2F5F5AD60ECB}" destId="{7DAA9E43-79DD-4710-859B-85CA7617B87A}" srcOrd="2" destOrd="0" presId="urn:microsoft.com/office/officeart/2005/8/layout/radial3"/>
    <dgm:cxn modelId="{00D697F7-3C5D-4C61-B9A3-80037D4AB6EF}" type="presParOf" srcId="{5976B6D7-EAEB-4A28-9C5E-2F5F5AD60ECB}" destId="{FCFEA519-37B2-459F-B0F7-EAD0D566686F}" srcOrd="3" destOrd="0" presId="urn:microsoft.com/office/officeart/2005/8/layout/radial3"/>
    <dgm:cxn modelId="{766981C5-E630-430D-ACA5-2E08438BC25C}" type="presParOf" srcId="{5976B6D7-EAEB-4A28-9C5E-2F5F5AD60ECB}" destId="{306539CF-E81F-4AA4-9331-43296FECD784}" srcOrd="4" destOrd="0" presId="urn:microsoft.com/office/officeart/2005/8/layout/radial3"/>
    <dgm:cxn modelId="{7A6363BB-5050-4C13-972F-8345B5E56A8F}" type="presParOf" srcId="{5976B6D7-EAEB-4A28-9C5E-2F5F5AD60ECB}" destId="{91412059-0A11-4620-A04B-7D5E790AD2F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B346D-5B53-45AC-A562-1FB3DE511F3C}">
      <dsp:nvSpPr>
        <dsp:cNvPr id="0" name=""/>
        <dsp:cNvSpPr/>
      </dsp:nvSpPr>
      <dsp:spPr>
        <a:xfrm>
          <a:off x="0" y="0"/>
          <a:ext cx="5306513" cy="482993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908EE9-8CF4-4BC5-8CE8-958BF7497573}">
      <dsp:nvSpPr>
        <dsp:cNvPr id="0" name=""/>
        <dsp:cNvSpPr/>
      </dsp:nvSpPr>
      <dsp:spPr>
        <a:xfrm>
          <a:off x="2653256" y="0"/>
          <a:ext cx="8246971" cy="53065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это вид деятельности  в условиях ситуаций, направленных на воссоздание и усвоение общественного опыта, в котором складывается и совершенствуется самоуправление поведением.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3256" y="0"/>
        <a:ext cx="8246971" cy="1591957"/>
      </dsp:txXfrm>
    </dsp:sp>
    <dsp:sp modelId="{7C9627E4-6004-4041-830D-56612DE00D8E}">
      <dsp:nvSpPr>
        <dsp:cNvPr id="0" name=""/>
        <dsp:cNvSpPr/>
      </dsp:nvSpPr>
      <dsp:spPr>
        <a:xfrm>
          <a:off x="928641" y="1591957"/>
          <a:ext cx="3449230" cy="31376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81595"/>
                <a:satOff val="-471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81595"/>
                <a:satOff val="-471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777202-E29F-4231-8532-15CE53841508}">
      <dsp:nvSpPr>
        <dsp:cNvPr id="0" name=""/>
        <dsp:cNvSpPr/>
      </dsp:nvSpPr>
      <dsp:spPr>
        <a:xfrm>
          <a:off x="2653256" y="1591957"/>
          <a:ext cx="8246971" cy="34492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81595"/>
              <a:satOff val="-4716"/>
              <a:lumOff val="647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Педагогическая игра 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обладает существенным признаком - четко поставленной целью обучения и соответствующим ей педагогическим результатом, которые могут быть обоснованы, выделены в явном виде и характеризуются учебно-познавательной направленностью.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3256" y="1591957"/>
        <a:ext cx="8246971" cy="1591952"/>
      </dsp:txXfrm>
    </dsp:sp>
    <dsp:sp modelId="{A404134A-3D44-4618-B0BB-1428AB6CA79A}">
      <dsp:nvSpPr>
        <dsp:cNvPr id="0" name=""/>
        <dsp:cNvSpPr/>
      </dsp:nvSpPr>
      <dsp:spPr>
        <a:xfrm>
          <a:off x="1857280" y="3183909"/>
          <a:ext cx="1591952" cy="15919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163190"/>
                <a:satOff val="-9432"/>
                <a:lumOff val="12941"/>
                <a:alphaOff val="0"/>
                <a:tint val="96000"/>
                <a:lumMod val="100000"/>
              </a:schemeClr>
            </a:gs>
            <a:gs pos="78000">
              <a:schemeClr val="accent2">
                <a:hueOff val="-163190"/>
                <a:satOff val="-9432"/>
                <a:lumOff val="1294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784A61-993F-4ABF-B952-5FEC3A29741D}">
      <dsp:nvSpPr>
        <dsp:cNvPr id="0" name=""/>
        <dsp:cNvSpPr/>
      </dsp:nvSpPr>
      <dsp:spPr>
        <a:xfrm>
          <a:off x="2653256" y="3194145"/>
          <a:ext cx="8246971" cy="15797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63190"/>
              <a:satOff val="-9432"/>
              <a:lumOff val="129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 технология 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–определенная последовательность действий педагога по разработке этапов и осуществлению игровой деятельности.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3256" y="3194145"/>
        <a:ext cx="8246971" cy="1579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C6DDB-3E65-475F-A514-38F8FDD336BE}">
      <dsp:nvSpPr>
        <dsp:cNvPr id="0" name=""/>
        <dsp:cNvSpPr/>
      </dsp:nvSpPr>
      <dsp:spPr>
        <a:xfrm>
          <a:off x="2531964" y="1330229"/>
          <a:ext cx="3116791" cy="311679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407" y="1786672"/>
        <a:ext cx="2203905" cy="2203905"/>
      </dsp:txXfrm>
    </dsp:sp>
    <dsp:sp modelId="{CF562A7F-E3A7-41F8-95B5-3D0149B4694A}">
      <dsp:nvSpPr>
        <dsp:cNvPr id="0" name=""/>
        <dsp:cNvSpPr/>
      </dsp:nvSpPr>
      <dsp:spPr>
        <a:xfrm>
          <a:off x="2995114" y="-30560"/>
          <a:ext cx="2139428" cy="19086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8426" y="248957"/>
        <a:ext cx="1512804" cy="1349626"/>
      </dsp:txXfrm>
    </dsp:sp>
    <dsp:sp modelId="{7DAA9E43-79DD-4710-859B-85CA7617B87A}">
      <dsp:nvSpPr>
        <dsp:cNvPr id="0" name=""/>
        <dsp:cNvSpPr/>
      </dsp:nvSpPr>
      <dsp:spPr>
        <a:xfrm>
          <a:off x="5116092" y="1350029"/>
          <a:ext cx="1805245" cy="182407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0464" y="1617158"/>
        <a:ext cx="1276501" cy="1289813"/>
      </dsp:txXfrm>
    </dsp:sp>
    <dsp:sp modelId="{FCFEA519-37B2-459F-B0F7-EAD0D566686F}">
      <dsp:nvSpPr>
        <dsp:cNvPr id="0" name=""/>
        <dsp:cNvSpPr/>
      </dsp:nvSpPr>
      <dsp:spPr>
        <a:xfrm>
          <a:off x="4236691" y="3546001"/>
          <a:ext cx="2090915" cy="196596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2898" y="3833910"/>
        <a:ext cx="1478501" cy="1390145"/>
      </dsp:txXfrm>
    </dsp:sp>
    <dsp:sp modelId="{306539CF-E81F-4AA4-9331-43296FECD784}">
      <dsp:nvSpPr>
        <dsp:cNvPr id="0" name=""/>
        <dsp:cNvSpPr/>
      </dsp:nvSpPr>
      <dsp:spPr>
        <a:xfrm>
          <a:off x="1853113" y="3546001"/>
          <a:ext cx="2090915" cy="196596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9320" y="3833910"/>
        <a:ext cx="1478501" cy="1390145"/>
      </dsp:txXfrm>
    </dsp:sp>
    <dsp:sp modelId="{91412059-0A11-4620-A04B-7D5E790AD2F6}">
      <dsp:nvSpPr>
        <dsp:cNvPr id="0" name=""/>
        <dsp:cNvSpPr/>
      </dsp:nvSpPr>
      <dsp:spPr>
        <a:xfrm>
          <a:off x="1206661" y="1337609"/>
          <a:ext cx="1910686" cy="184891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6474" y="1608376"/>
        <a:ext cx="1351060" cy="1307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6CFD7-91FE-4F54-B09F-E5BDAC0BB628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EA7-BBEC-4715-93A2-E3D17F3FB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1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8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9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86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80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7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6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382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2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8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42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1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1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4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2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0E644-F104-4AF2-9050-4E1D0C85F47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1C83A6-6FA0-40B3-A165-B9AB0C829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3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528235"/>
            <a:ext cx="9965231" cy="16203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игровой активности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раннего возраста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6" y="3243346"/>
            <a:ext cx="4071992" cy="2142114"/>
          </a:xfrm>
          <a:prstGeom prst="rect">
            <a:avLst/>
          </a:prstGeom>
        </p:spPr>
      </p:pic>
      <p:pic>
        <p:nvPicPr>
          <p:cNvPr id="1030" name="Picture 6" descr="Картинки по запросу один пазл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9" y="5054578"/>
            <a:ext cx="3094685" cy="18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38" y="3912921"/>
            <a:ext cx="3471262" cy="29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пазлы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 b="81951"/>
          <a:stretch/>
        </p:blipFill>
        <p:spPr bwMode="auto">
          <a:xfrm>
            <a:off x="4714447" y="5840036"/>
            <a:ext cx="3990948" cy="10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Картинки по запросу пазлы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/>
          <a:stretch/>
        </p:blipFill>
        <p:spPr bwMode="auto">
          <a:xfrm rot="10800000">
            <a:off x="3102175" y="6075818"/>
            <a:ext cx="3761761" cy="7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зеленый пазл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8144">
            <a:off x="3397204" y="5129869"/>
            <a:ext cx="367171" cy="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9" y="159936"/>
            <a:ext cx="12184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81 «Дошкольная академия»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8932" y="3652683"/>
            <a:ext cx="438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воспитатели первой младшей группы №1 «Бусинки»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Дроздова А.А.</a:t>
            </a:r>
          </a:p>
          <a:p>
            <a:pPr algn="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Гугля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Г.А</a:t>
            </a:r>
          </a:p>
        </p:txBody>
      </p:sp>
      <p:pic>
        <p:nvPicPr>
          <p:cNvPr id="11" name="Picture 2" descr="http://ds81nsk.edusite.ru/images/p1_risunok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1283" r="72281" b="16744"/>
          <a:stretch/>
        </p:blipFill>
        <p:spPr bwMode="auto">
          <a:xfrm>
            <a:off x="294968" y="159936"/>
            <a:ext cx="1387783" cy="18877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5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428" y="0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развития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9251" y="6024840"/>
            <a:ext cx="580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«Волшебный фонарь»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 bwMode="auto">
          <a:xfrm>
            <a:off x="6095999" y="1543902"/>
            <a:ext cx="4258225" cy="4314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 b="8813"/>
          <a:stretch/>
        </p:blipFill>
        <p:spPr bwMode="auto">
          <a:xfrm>
            <a:off x="225251" y="1543901"/>
            <a:ext cx="5508000" cy="4314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568" y="602483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«Горячий чай», «Сдуй облачко»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2" b="15884"/>
          <a:stretch/>
        </p:blipFill>
        <p:spPr bwMode="auto">
          <a:xfrm>
            <a:off x="131993" y="1473958"/>
            <a:ext cx="5635820" cy="4258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27" y="1473958"/>
            <a:ext cx="3284839" cy="4280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4" y="1780795"/>
            <a:ext cx="5313528" cy="3985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4"/>
          <a:stretch/>
        </p:blipFill>
        <p:spPr bwMode="auto">
          <a:xfrm>
            <a:off x="5792157" y="1794441"/>
            <a:ext cx="4476467" cy="397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3289" y="5764584"/>
            <a:ext cx="3075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Малоподвижная игра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«Бабочки на лугу»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8092" y="5765941"/>
            <a:ext cx="3204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и дождик»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1196" cy="13038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 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t="20120" b="14415"/>
          <a:stretch/>
        </p:blipFill>
        <p:spPr bwMode="auto">
          <a:xfrm>
            <a:off x="8209436" y="1314689"/>
            <a:ext cx="2742542" cy="4062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Вова_и_Алина\Downloads\WhatsApp Image 2021-04-02 at 14.21.1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40136" r="13350"/>
          <a:stretch/>
        </p:blipFill>
        <p:spPr bwMode="auto">
          <a:xfrm>
            <a:off x="5426825" y="3345971"/>
            <a:ext cx="4153882" cy="2538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14996"/>
          <a:stretch/>
        </p:blipFill>
        <p:spPr bwMode="auto">
          <a:xfrm>
            <a:off x="108748" y="1730719"/>
            <a:ext cx="5084979" cy="4153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6194" y="5996546"/>
            <a:ext cx="298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Масленицы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2054" y="5811879"/>
            <a:ext cx="4549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колобка»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0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1196" cy="13038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8"/>
          <a:stretch/>
        </p:blipFill>
        <p:spPr bwMode="auto">
          <a:xfrm>
            <a:off x="156745" y="1331578"/>
            <a:ext cx="4825337" cy="445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 bwMode="auto">
          <a:xfrm>
            <a:off x="5399350" y="1331578"/>
            <a:ext cx="3615685" cy="445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7739" y="6137521"/>
            <a:ext cx="5268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«Ловкий шнурок»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6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22312"/>
          <a:stretch/>
        </p:blipFill>
        <p:spPr bwMode="auto">
          <a:xfrm>
            <a:off x="148391" y="1459349"/>
            <a:ext cx="4312693" cy="463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8"/>
          <a:stretch/>
        </p:blipFill>
        <p:spPr bwMode="auto">
          <a:xfrm>
            <a:off x="4876799" y="1462778"/>
            <a:ext cx="5013279" cy="466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6520" y="6137521"/>
            <a:ext cx="469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тень»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4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74171"/>
            <a:ext cx="9289143" cy="11241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 игровой деятельности </a:t>
            </a:r>
            <a:endParaRPr lang="ru-RU" sz="3600" b="1" dirty="0">
              <a:solidFill>
                <a:srgbClr val="2D4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554749" y="2105752"/>
            <a:ext cx="3537167" cy="3523661"/>
          </a:xfrm>
          <a:prstGeom prst="ellipse">
            <a:avLst/>
          </a:prstGeom>
          <a:noFill/>
          <a:ln w="57150">
            <a:solidFill>
              <a:srgbClr val="488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3497831"/>
            <a:ext cx="3456000" cy="900000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приучает к коллективным действиям, принятию как самостоятельных, так и скоординированных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2778" y="1706986"/>
            <a:ext cx="3780000" cy="972000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демонстрирует участникам возможности долгосрочных стратегий и их влияния на эффективность деятельности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167" y="1563673"/>
            <a:ext cx="3780000" cy="1258627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максимальное эмоциональное вовлечение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события,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допуская возможность вернуть ход и попробовать другую стратегию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63412" y="3423855"/>
            <a:ext cx="3456000" cy="887454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оптимальные условия для развития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и целеустремленности</a:t>
            </a:r>
          </a:p>
        </p:txBody>
      </p:sp>
      <p:sp>
        <p:nvSpPr>
          <p:cNvPr id="20" name="Овал 19"/>
          <p:cNvSpPr/>
          <p:nvPr/>
        </p:nvSpPr>
        <p:spPr>
          <a:xfrm>
            <a:off x="3905167" y="2452914"/>
            <a:ext cx="2909211" cy="290834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14378" y="4995083"/>
            <a:ext cx="2716269" cy="720000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способность руководить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«подчиняться»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4888" y="5001256"/>
            <a:ext cx="2590279" cy="720000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практические навыки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52996" y="5778632"/>
            <a:ext cx="2213551" cy="738281"/>
          </a:xfrm>
          <a:prstGeom prst="roundRect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воображение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интуицию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68" y="2500706"/>
            <a:ext cx="3076204" cy="300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07999" y="1103086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7" grpId="0" animBg="1"/>
      <p:bldP spid="15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/>
          <a:srcRect l="5414" t="24490" r="2335" b="9472"/>
          <a:stretch/>
        </p:blipFill>
        <p:spPr bwMode="auto">
          <a:xfrm>
            <a:off x="1023581" y="267549"/>
            <a:ext cx="10112991" cy="542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7034" y="5854890"/>
            <a:ext cx="6066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Спасибо за внимание!!!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41294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431030"/>
            <a:ext cx="9158514" cy="646986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ребенка в детском саду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419426" y="1109022"/>
            <a:ext cx="0" cy="1026555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408523" y="1092757"/>
            <a:ext cx="0" cy="207400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29761"/>
            <a:ext cx="2838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Спланированное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2682" y="2674152"/>
            <a:ext cx="326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Режимные моменты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778095" y="1078016"/>
            <a:ext cx="28816" cy="1575243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9281" y="3210531"/>
            <a:ext cx="3936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ова_и_Алина\Downloads\IMG_888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5" y="3067489"/>
            <a:ext cx="2592523" cy="345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Вова_и_Алина\Downloads\IMG_889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r="13709"/>
          <a:stretch/>
        </p:blipFill>
        <p:spPr bwMode="auto">
          <a:xfrm>
            <a:off x="3240439" y="3314628"/>
            <a:ext cx="3132946" cy="3209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Вова_и_Алина\Downloads\WhatsApp Image 2021-04-28 at 18.31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43560" y="3481403"/>
            <a:ext cx="2608099" cy="3477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85675882"/>
              </p:ext>
            </p:extLst>
          </p:nvPr>
        </p:nvGraphicFramePr>
        <p:xfrm>
          <a:off x="1" y="1341029"/>
          <a:ext cx="10900228" cy="530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4566" y="361189"/>
            <a:ext cx="3211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64193" y="352228"/>
            <a:ext cx="9006114" cy="16203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мотивации, используемые при реализации игровой деятельности </a:t>
            </a:r>
            <a:endParaRPr lang="ru-RU" sz="3200" b="1" dirty="0">
              <a:solidFill>
                <a:srgbClr val="2D4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62857" y="2316713"/>
            <a:ext cx="3086100" cy="1666101"/>
            <a:chOff x="1114425" y="2790825"/>
            <a:chExt cx="3086100" cy="16661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4425" y="2790825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59568" y="2902024"/>
              <a:ext cx="20413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отивы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общения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993321" y="2888180"/>
            <a:ext cx="2657475" cy="164782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решая задачи, участвуя в игре, учатся общаться, учитывать мнение товарищей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3985797" y="2903469"/>
            <a:ext cx="3086100" cy="1666101"/>
            <a:chOff x="4667250" y="3036927"/>
            <a:chExt cx="3086100" cy="166610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667250" y="3036927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768638" y="3121104"/>
              <a:ext cx="23032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оральные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мотивы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4546146" y="3406854"/>
            <a:ext cx="2657475" cy="1992274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игре каждый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проявить себя, свои знания, умения, свой характер, волевые качества,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деятельности,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2" name="Группа 13311"/>
          <p:cNvGrpSpPr/>
          <p:nvPr/>
        </p:nvGrpSpPr>
        <p:grpSpPr>
          <a:xfrm>
            <a:off x="7722054" y="3357057"/>
            <a:ext cx="3086100" cy="1666101"/>
            <a:chOff x="8201025" y="2844879"/>
            <a:chExt cx="3086100" cy="166610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8201025" y="2844879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302413" y="2929056"/>
              <a:ext cx="2814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ознавательные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мотивы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8437790" y="3932078"/>
            <a:ext cx="2657475" cy="197477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игра имеет близкий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достижению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осознанию пути достижения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08000" y="1567543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6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/>
          <p:cNvSpPr>
            <a:spLocks noGrp="1"/>
          </p:cNvSpPr>
          <p:nvPr>
            <p:ph type="title"/>
          </p:nvPr>
        </p:nvSpPr>
        <p:spPr>
          <a:xfrm>
            <a:off x="0" y="289161"/>
            <a:ext cx="9724571" cy="1371600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</a:t>
            </a:r>
            <a:r>
              <a:rPr lang="ru-RU" sz="3600" b="1" dirty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</a:t>
            </a:r>
          </a:p>
        </p:txBody>
      </p:sp>
      <p:sp>
        <p:nvSpPr>
          <p:cNvPr id="21" name="Заголовок 5"/>
          <p:cNvSpPr txBox="1">
            <a:spLocks/>
          </p:cNvSpPr>
          <p:nvPr/>
        </p:nvSpPr>
        <p:spPr>
          <a:xfrm>
            <a:off x="0" y="1906544"/>
            <a:ext cx="3822492" cy="8673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Двуплановость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65761" y="2773884"/>
            <a:ext cx="3240000" cy="108000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играющий выполняет реальную деятельность, решает конкретную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20115187">
            <a:off x="3383731" y="3195798"/>
            <a:ext cx="539311" cy="48215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065761" y="4702224"/>
            <a:ext cx="3240000" cy="111600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моментов деятельности носит условный характер, позволяет отвлечься от реальной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651974">
            <a:off x="3485602" y="4794132"/>
            <a:ext cx="539742" cy="4801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6" descr="Картинки по запросу листок для замет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28" y="2773884"/>
            <a:ext cx="3094203" cy="31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 rot="21176700">
            <a:off x="8162998" y="3239114"/>
            <a:ext cx="2325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обусловливает развивающий эффект игры, помогает снять психическое напряжение, так как в случае неудачи игру можно повторить несколько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363859" y="2891070"/>
            <a:ext cx="414669" cy="2787939"/>
          </a:xfrm>
          <a:prstGeom prst="rightBrac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08000" y="1567543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11394"/>
          <a:stretch/>
        </p:blipFill>
        <p:spPr bwMode="auto">
          <a:xfrm>
            <a:off x="215818" y="2773884"/>
            <a:ext cx="3229367" cy="3179603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9657"/>
            <a:ext cx="9477829" cy="16203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использования </a:t>
            </a:r>
            <a:br>
              <a:rPr lang="ru-RU" sz="32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</a:t>
            </a:r>
            <a:r>
              <a:rPr lang="ru-RU" sz="3200" b="1" dirty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sz="3200" b="1" dirty="0" smtClean="0">
                <a:solidFill>
                  <a:srgbClr val="2D4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</a:t>
            </a:r>
            <a:endParaRPr lang="ru-RU" sz="3200" b="1" dirty="0">
              <a:solidFill>
                <a:srgbClr val="2D4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flipH="1">
            <a:off x="3256563" y="2357834"/>
            <a:ext cx="4824000" cy="720000"/>
          </a:xfrm>
          <a:prstGeom prst="homePlate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игры образовательным целям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3620343" y="3643263"/>
            <a:ext cx="5364000" cy="720000"/>
          </a:xfrm>
          <a:prstGeom prst="homePlate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3287102" y="4870887"/>
            <a:ext cx="4762921" cy="720000"/>
          </a:xfrm>
          <a:prstGeom prst="homePlate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умеренность в использовании игр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Вова_и_Алина\Desktop\Фото бусинки\IMG_5908.jpeg"/>
          <p:cNvPicPr>
            <a:picLocks noChangeAspect="1" noChangeArrowheads="1"/>
          </p:cNvPicPr>
          <p:nvPr/>
        </p:nvPicPr>
        <p:blipFill rotWithShape="1">
          <a:blip r:embed="rId2"/>
          <a:srcRect t="14399" b="9511"/>
          <a:stretch/>
        </p:blipFill>
        <p:spPr bwMode="auto">
          <a:xfrm>
            <a:off x="325134" y="2383654"/>
            <a:ext cx="3192686" cy="323921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8000" y="1567543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9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468342"/>
            <a:ext cx="5138057" cy="16203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60273337"/>
              </p:ext>
            </p:extLst>
          </p:nvPr>
        </p:nvGraphicFramePr>
        <p:xfrm>
          <a:off x="2620085" y="9067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Овал 19"/>
          <p:cNvSpPr/>
          <p:nvPr/>
        </p:nvSpPr>
        <p:spPr>
          <a:xfrm>
            <a:off x="5709195" y="2834856"/>
            <a:ext cx="1960734" cy="191003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/>
          </a:p>
        </p:txBody>
      </p:sp>
      <p:pic>
        <p:nvPicPr>
          <p:cNvPr id="8" name="Picture 2" descr="Картинки по запросу РЕБЕНОК ПАЗЛ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90" y="3186603"/>
            <a:ext cx="1660961" cy="12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5852" y="2863438"/>
            <a:ext cx="1931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1621" y="1367022"/>
            <a:ext cx="2141100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 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62505" y="2834856"/>
            <a:ext cx="112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2756" y="5047673"/>
            <a:ext cx="1841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40810" y="5054541"/>
            <a:ext cx="1486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08000" y="2162629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4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47778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социально-коммуникативного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6285"/>
          <a:stretch/>
        </p:blipFill>
        <p:spPr bwMode="auto">
          <a:xfrm>
            <a:off x="316674" y="1596788"/>
            <a:ext cx="3944938" cy="4312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Вова_и_Алина\Desktop\Фото бусинки\IMG_576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25" y="1596787"/>
            <a:ext cx="5750257" cy="4312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7999" y="1306285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8215" y="6010477"/>
            <a:ext cx="326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доктора»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6872" y="5905626"/>
            <a:ext cx="337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«Вежливые слова»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4171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 процессе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развития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494" y="5809930"/>
            <a:ext cx="3052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сказки «Теремок»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0" y="1604402"/>
            <a:ext cx="5173829" cy="410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Вова_и_Алина\Downloads\WhatsApp Image 2021-04-28 at 18.08.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04" y="1604402"/>
            <a:ext cx="4338346" cy="410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6253433" y="5809930"/>
            <a:ext cx="3151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массажными мячами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7999" y="1349829"/>
            <a:ext cx="847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3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635</TotalTime>
  <Words>428</Words>
  <Application>Microsoft Office PowerPoint</Application>
  <PresentationFormat>Произвольный</PresentationFormat>
  <Paragraphs>79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Развитие игровой активности  детей раннего возраста</vt:lpstr>
      <vt:lpstr>Презентация PowerPoint</vt:lpstr>
      <vt:lpstr>Презентация PowerPoint</vt:lpstr>
      <vt:lpstr>Способы мотивации, используемые при реализации игровой деятельности </vt:lpstr>
      <vt:lpstr>Особенность игровой деятельности </vt:lpstr>
      <vt:lpstr>Условия использования  игровых технологий на занятии </vt:lpstr>
      <vt:lpstr>Интеграция  образовательных  областей</vt:lpstr>
      <vt:lpstr>Игровая технология в процессе социально-коммуникативного развития</vt:lpstr>
      <vt:lpstr>Игровая технология в процессе  речевого развития</vt:lpstr>
      <vt:lpstr>Игровая технология в процессе  речевого развития</vt:lpstr>
      <vt:lpstr>Игровая технология в процессе  речевого развития</vt:lpstr>
      <vt:lpstr>Игровая технология в процессе  физического развития</vt:lpstr>
      <vt:lpstr>Игровая технология в процессе  художественно-эстетического  развития</vt:lpstr>
      <vt:lpstr>Игровая технология в процессе  познавательного развития</vt:lpstr>
      <vt:lpstr>Игровая технология в процессе  познавательного развития</vt:lpstr>
      <vt:lpstr>Преимущества  игровой деятельности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«Детский сад № 81 «Дошкольная академия»</dc:title>
  <dc:creator>Галина Ивановна</dc:creator>
  <cp:lastModifiedBy>Вова_и_Алина</cp:lastModifiedBy>
  <cp:revision>87</cp:revision>
  <dcterms:created xsi:type="dcterms:W3CDTF">2019-08-29T04:09:40Z</dcterms:created>
  <dcterms:modified xsi:type="dcterms:W3CDTF">2021-04-29T00:18:40Z</dcterms:modified>
</cp:coreProperties>
</file>